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19"/>
  </p:notesMasterIdLst>
  <p:sldIdLst>
    <p:sldId id="272" r:id="rId2"/>
    <p:sldId id="265" r:id="rId3"/>
    <p:sldId id="256" r:id="rId4"/>
    <p:sldId id="257" r:id="rId5"/>
    <p:sldId id="258" r:id="rId6"/>
    <p:sldId id="259" r:id="rId7"/>
    <p:sldId id="260" r:id="rId8"/>
    <p:sldId id="261" r:id="rId9"/>
    <p:sldId id="262" r:id="rId10"/>
    <p:sldId id="263" r:id="rId11"/>
    <p:sldId id="264" r:id="rId12"/>
    <p:sldId id="266" r:id="rId13"/>
    <p:sldId id="275" r:id="rId14"/>
    <p:sldId id="273" r:id="rId15"/>
    <p:sldId id="268" r:id="rId16"/>
    <p:sldId id="271" r:id="rId17"/>
    <p:sldId id="274" r:id="rId18"/>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ron"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5413" autoAdjust="0"/>
    <p:restoredTop sz="86408" autoAdjust="0"/>
  </p:normalViewPr>
  <p:slideViewPr>
    <p:cSldViewPr>
      <p:cViewPr>
        <p:scale>
          <a:sx n="52" d="100"/>
          <a:sy n="52" d="100"/>
        </p:scale>
        <p:origin x="-936"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E349C6D-6FCE-428F-82B2-507350A42892}" type="datetimeFigureOut">
              <a:rPr lang="he-IL" smtClean="0"/>
              <a:pPr/>
              <a:t>כ"ו/אב/תשע"ה</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298487B-6248-4C78-A3F5-15C0D4931209}" type="slidenum">
              <a:rPr lang="he-IL" smtClean="0"/>
              <a:pPr/>
              <a:t>‹#›</a:t>
            </a:fld>
            <a:endParaRPr lang="he-IL"/>
          </a:p>
        </p:txBody>
      </p:sp>
    </p:spTree>
    <p:extLst>
      <p:ext uri="{BB962C8B-B14F-4D97-AF65-F5344CB8AC3E}">
        <p14:creationId xmlns:p14="http://schemas.microsoft.com/office/powerpoint/2010/main" val="207864316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F298487B-6248-4C78-A3F5-15C0D4931209}" type="slidenum">
              <a:rPr lang="he-IL" smtClean="0"/>
              <a:pPr/>
              <a:t>12</a:t>
            </a:fld>
            <a:endParaRPr lang="he-IL"/>
          </a:p>
        </p:txBody>
      </p:sp>
    </p:spTree>
    <p:extLst>
      <p:ext uri="{BB962C8B-B14F-4D97-AF65-F5344CB8AC3E}">
        <p14:creationId xmlns:p14="http://schemas.microsoft.com/office/powerpoint/2010/main" val="179756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F298487B-6248-4C78-A3F5-15C0D4931209}" type="slidenum">
              <a:rPr lang="he-IL" smtClean="0"/>
              <a:pPr/>
              <a:t>13</a:t>
            </a:fld>
            <a:endParaRPr lang="he-IL"/>
          </a:p>
        </p:txBody>
      </p:sp>
    </p:spTree>
    <p:extLst>
      <p:ext uri="{BB962C8B-B14F-4D97-AF65-F5344CB8AC3E}">
        <p14:creationId xmlns:p14="http://schemas.microsoft.com/office/powerpoint/2010/main" val="1797565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9" name="כותרת משנה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28" name="כותרת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he-IL" smtClean="0"/>
              <a:t>לחץ כדי לערוך סגנון כותרת של תבנית בסיס</a:t>
            </a:r>
            <a:endParaRPr kumimoji="0" lang="en-US"/>
          </a:p>
        </p:txBody>
      </p:sp>
      <p:cxnSp>
        <p:nvCxnSpPr>
          <p:cNvPr id="8" name="מחבר ישר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אליפסה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מציין מיקום של תאריך 14"/>
          <p:cNvSpPr>
            <a:spLocks noGrp="1"/>
          </p:cNvSpPr>
          <p:nvPr>
            <p:ph type="dt" sz="half" idx="10"/>
          </p:nvPr>
        </p:nvSpPr>
        <p:spPr/>
        <p:txBody>
          <a:bodyPr/>
          <a:lstStyle/>
          <a:p>
            <a:fld id="{109CB858-D746-4A6D-8455-B7B0B5340D4A}" type="datetimeFigureOut">
              <a:rPr lang="he-IL" smtClean="0"/>
              <a:pPr/>
              <a:t>כ"ו/אב/תשע"ה</a:t>
            </a:fld>
            <a:endParaRPr lang="he-IL"/>
          </a:p>
        </p:txBody>
      </p:sp>
      <p:sp>
        <p:nvSpPr>
          <p:cNvPr id="16" name="מציין מיקום של מספר שקופית 15"/>
          <p:cNvSpPr>
            <a:spLocks noGrp="1"/>
          </p:cNvSpPr>
          <p:nvPr>
            <p:ph type="sldNum" sz="quarter" idx="11"/>
          </p:nvPr>
        </p:nvSpPr>
        <p:spPr/>
        <p:txBody>
          <a:bodyPr/>
          <a:lstStyle/>
          <a:p>
            <a:fld id="{852AAD53-D3CC-4107-81D0-4A662519F29C}" type="slidenum">
              <a:rPr lang="he-IL" smtClean="0"/>
              <a:pPr/>
              <a:t>‹#›</a:t>
            </a:fld>
            <a:endParaRPr lang="he-IL"/>
          </a:p>
        </p:txBody>
      </p:sp>
      <p:sp>
        <p:nvSpPr>
          <p:cNvPr id="17" name="מציין מיקום של כותרת תחתונה 16"/>
          <p:cNvSpPr>
            <a:spLocks noGrp="1"/>
          </p:cNvSpPr>
          <p:nvPr>
            <p:ph type="ftr" sz="quarter" idx="12"/>
          </p:nvPr>
        </p:nvSpPr>
        <p:spPr/>
        <p:txBody>
          <a:bodyPr/>
          <a:lstStyle/>
          <a:p>
            <a:endParaRPr lang="he-IL"/>
          </a:p>
        </p:txBody>
      </p:sp>
    </p:spTree>
  </p:cSld>
  <p:clrMapOvr>
    <a:masterClrMapping/>
  </p:clrMapOvr>
  <p:transition advClick="0" advTm="1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109CB858-D746-4A6D-8455-B7B0B5340D4A}" type="datetimeFigureOut">
              <a:rPr lang="he-IL" smtClean="0"/>
              <a:pPr/>
              <a:t>כ"ו/אב/תשע"ה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52AAD53-D3CC-4107-81D0-4A662519F29C}" type="slidenum">
              <a:rPr lang="he-IL" smtClean="0"/>
              <a:pPr/>
              <a:t>‹#›</a:t>
            </a:fld>
            <a:endParaRPr lang="he-IL"/>
          </a:p>
        </p:txBody>
      </p:sp>
    </p:spTree>
  </p:cSld>
  <p:clrMapOvr>
    <a:masterClrMapping/>
  </p:clrMapOvr>
  <p:transition advClick="0" advTm="1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109CB858-D746-4A6D-8455-B7B0B5340D4A}" type="datetimeFigureOut">
              <a:rPr lang="he-IL" smtClean="0"/>
              <a:pPr/>
              <a:t>כ"ו/אב/תשע"ה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52AAD53-D3CC-4107-81D0-4A662519F29C}" type="slidenum">
              <a:rPr lang="he-IL" smtClean="0"/>
              <a:pPr/>
              <a:t>‹#›</a:t>
            </a:fld>
            <a:endParaRPr lang="he-IL"/>
          </a:p>
        </p:txBody>
      </p:sp>
    </p:spTree>
  </p:cSld>
  <p:clrMapOvr>
    <a:masterClrMapping/>
  </p:clrMapOvr>
  <p:transition advClick="0" advTm="1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9" name="מציין מיקום תוכן 8"/>
          <p:cNvSpPr>
            <a:spLocks noGrp="1"/>
          </p:cNvSpPr>
          <p:nvPr>
            <p:ph idx="1"/>
          </p:nvPr>
        </p:nvSpPr>
        <p:spPr>
          <a:xfrm>
            <a:off x="457200" y="1524000"/>
            <a:ext cx="822960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4" name="מציין מיקום של תאריך 13"/>
          <p:cNvSpPr>
            <a:spLocks noGrp="1"/>
          </p:cNvSpPr>
          <p:nvPr>
            <p:ph type="dt" sz="half" idx="14"/>
          </p:nvPr>
        </p:nvSpPr>
        <p:spPr/>
        <p:txBody>
          <a:bodyPr/>
          <a:lstStyle/>
          <a:p>
            <a:fld id="{109CB858-D746-4A6D-8455-B7B0B5340D4A}" type="datetimeFigureOut">
              <a:rPr lang="he-IL" smtClean="0"/>
              <a:pPr/>
              <a:t>כ"ו/אב/תשע"ה</a:t>
            </a:fld>
            <a:endParaRPr lang="he-IL"/>
          </a:p>
        </p:txBody>
      </p:sp>
      <p:sp>
        <p:nvSpPr>
          <p:cNvPr id="15" name="מציין מיקום של מספר שקופית 14"/>
          <p:cNvSpPr>
            <a:spLocks noGrp="1"/>
          </p:cNvSpPr>
          <p:nvPr>
            <p:ph type="sldNum" sz="quarter" idx="15"/>
          </p:nvPr>
        </p:nvSpPr>
        <p:spPr/>
        <p:txBody>
          <a:bodyPr/>
          <a:lstStyle>
            <a:lvl1pPr algn="ctr">
              <a:defRPr/>
            </a:lvl1pPr>
          </a:lstStyle>
          <a:p>
            <a:fld id="{852AAD53-D3CC-4107-81D0-4A662519F29C}" type="slidenum">
              <a:rPr lang="he-IL" smtClean="0"/>
              <a:pPr/>
              <a:t>‹#›</a:t>
            </a:fld>
            <a:endParaRPr lang="he-IL"/>
          </a:p>
        </p:txBody>
      </p:sp>
      <p:sp>
        <p:nvSpPr>
          <p:cNvPr id="16" name="מציין מיקום של כותרת תחתונה 15"/>
          <p:cNvSpPr>
            <a:spLocks noGrp="1"/>
          </p:cNvSpPr>
          <p:nvPr>
            <p:ph type="ftr" sz="quarter" idx="16"/>
          </p:nvPr>
        </p:nvSpPr>
        <p:spPr/>
        <p:txBody>
          <a:bodyPr/>
          <a:lstStyle/>
          <a:p>
            <a:endParaRPr lang="he-IL"/>
          </a:p>
        </p:txBody>
      </p:sp>
      <p:sp>
        <p:nvSpPr>
          <p:cNvPr id="17" name="כותרת 16"/>
          <p:cNvSpPr>
            <a:spLocks noGrp="1"/>
          </p:cNvSpPr>
          <p:nvPr>
            <p:ph type="title"/>
          </p:nvPr>
        </p:nvSpPr>
        <p:spPr/>
        <p:txBody>
          <a:bodyPr rtlCol="0" anchor="b" anchorCtr="0"/>
          <a:lstStyle/>
          <a:p>
            <a:r>
              <a:rPr kumimoji="0" lang="he-IL" smtClean="0"/>
              <a:t>לחץ כדי לערוך סגנון כותרת של תבנית בסיס</a:t>
            </a:r>
            <a:endParaRPr kumimoji="0" lang="en-US"/>
          </a:p>
        </p:txBody>
      </p:sp>
    </p:spTree>
  </p:cSld>
  <p:clrMapOvr>
    <a:masterClrMapping/>
  </p:clrMapOvr>
  <p:transition advClick="0" advTm="1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4" name="מציין מיקום של תאריך 3"/>
          <p:cNvSpPr>
            <a:spLocks noGrp="1"/>
          </p:cNvSpPr>
          <p:nvPr>
            <p:ph type="dt" sz="half" idx="10"/>
          </p:nvPr>
        </p:nvSpPr>
        <p:spPr/>
        <p:txBody>
          <a:bodyPr/>
          <a:lstStyle/>
          <a:p>
            <a:fld id="{109CB858-D746-4A6D-8455-B7B0B5340D4A}" type="datetimeFigureOut">
              <a:rPr lang="he-IL" smtClean="0"/>
              <a:pPr/>
              <a:t>כ"ו/אב/תשע"ה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52AAD53-D3CC-4107-81D0-4A662519F29C}" type="slidenum">
              <a:rPr lang="he-IL" smtClean="0"/>
              <a:pPr/>
              <a:t>‹#›</a:t>
            </a:fld>
            <a:endParaRPr lang="he-IL"/>
          </a:p>
        </p:txBody>
      </p:sp>
      <p:sp>
        <p:nvSpPr>
          <p:cNvPr id="2" name="כותרת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cxnSp>
        <p:nvCxnSpPr>
          <p:cNvPr id="7" name="מחבר ישר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1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5" name="מציין מיקום של תאריך 4"/>
          <p:cNvSpPr>
            <a:spLocks noGrp="1"/>
          </p:cNvSpPr>
          <p:nvPr>
            <p:ph type="dt" sz="half" idx="10"/>
          </p:nvPr>
        </p:nvSpPr>
        <p:spPr/>
        <p:txBody>
          <a:bodyPr/>
          <a:lstStyle/>
          <a:p>
            <a:fld id="{109CB858-D746-4A6D-8455-B7B0B5340D4A}" type="datetimeFigureOut">
              <a:rPr lang="he-IL" smtClean="0"/>
              <a:pPr/>
              <a:t>כ"ו/אב/תשע"ה</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52AAD53-D3CC-4107-81D0-4A662519F29C}" type="slidenum">
              <a:rPr lang="he-IL" smtClean="0"/>
              <a:pPr/>
              <a:t>‹#›</a:t>
            </a:fld>
            <a:endParaRPr lang="he-IL"/>
          </a:p>
        </p:txBody>
      </p:sp>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11" name="מציין מיקום תוכן 10"/>
          <p:cNvSpPr>
            <a:spLocks noGrp="1"/>
          </p:cNvSpPr>
          <p:nvPr>
            <p:ph sz="half" idx="1"/>
          </p:nvPr>
        </p:nvSpPr>
        <p:spPr>
          <a:xfrm>
            <a:off x="457200" y="1524000"/>
            <a:ext cx="4059936"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3" name="מציין מיקום תוכן 12"/>
          <p:cNvSpPr>
            <a:spLocks noGrp="1"/>
          </p:cNvSpPr>
          <p:nvPr>
            <p:ph sz="half" idx="2"/>
          </p:nvPr>
        </p:nvSpPr>
        <p:spPr>
          <a:xfrm>
            <a:off x="4648200" y="1524000"/>
            <a:ext cx="4059936"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cSld>
  <p:clrMapOvr>
    <a:masterClrMapping/>
  </p:clrMapOvr>
  <p:transition advClick="0" advTm="1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9" name="מציין מיקום של מספר שקופית 8"/>
          <p:cNvSpPr>
            <a:spLocks noGrp="1"/>
          </p:cNvSpPr>
          <p:nvPr>
            <p:ph type="sldNum" sz="quarter" idx="12"/>
          </p:nvPr>
        </p:nvSpPr>
        <p:spPr/>
        <p:txBody>
          <a:bodyPr/>
          <a:lstStyle/>
          <a:p>
            <a:fld id="{852AAD53-D3CC-4107-81D0-4A662519F29C}" type="slidenum">
              <a:rPr lang="he-IL" smtClean="0"/>
              <a:pPr/>
              <a:t>‹#›</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7" name="מציין מיקום של תאריך 6"/>
          <p:cNvSpPr>
            <a:spLocks noGrp="1"/>
          </p:cNvSpPr>
          <p:nvPr>
            <p:ph type="dt" sz="half" idx="10"/>
          </p:nvPr>
        </p:nvSpPr>
        <p:spPr/>
        <p:txBody>
          <a:bodyPr/>
          <a:lstStyle/>
          <a:p>
            <a:fld id="{109CB858-D746-4A6D-8455-B7B0B5340D4A}" type="datetimeFigureOut">
              <a:rPr lang="he-IL" smtClean="0"/>
              <a:pPr/>
              <a:t>כ"ו/אב/תשע"ה</a:t>
            </a:fld>
            <a:endParaRPr lang="he-IL"/>
          </a:p>
        </p:txBody>
      </p:sp>
      <p:sp>
        <p:nvSpPr>
          <p:cNvPr id="3" name="מציין מיקום טקסט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32" name="מציין מיקום תוכן 31"/>
          <p:cNvSpPr>
            <a:spLocks noGrp="1"/>
          </p:cNvSpPr>
          <p:nvPr>
            <p:ph sz="half" idx="2"/>
          </p:nvPr>
        </p:nvSpPr>
        <p:spPr>
          <a:xfrm>
            <a:off x="457200" y="2201896"/>
            <a:ext cx="4038600" cy="3913632"/>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34" name="מציין מיקום תוכן 33"/>
          <p:cNvSpPr>
            <a:spLocks noGrp="1"/>
          </p:cNvSpPr>
          <p:nvPr>
            <p:ph sz="quarter" idx="4"/>
          </p:nvPr>
        </p:nvSpPr>
        <p:spPr>
          <a:xfrm>
            <a:off x="4649788" y="2201896"/>
            <a:ext cx="4038600" cy="3913632"/>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 name="כותרת 1"/>
          <p:cNvSpPr>
            <a:spLocks noGrp="1"/>
          </p:cNvSpPr>
          <p:nvPr>
            <p:ph type="title"/>
          </p:nvPr>
        </p:nvSpPr>
        <p:spPr>
          <a:xfrm>
            <a:off x="457200" y="155448"/>
            <a:ext cx="8229600" cy="1143000"/>
          </a:xfrm>
        </p:spPr>
        <p:txBody>
          <a:bodyPr anchor="b" anchorCtr="0"/>
          <a:lstStyle>
            <a:lvl1pPr>
              <a:defRPr/>
            </a:lvl1pPr>
          </a:lstStyle>
          <a:p>
            <a:r>
              <a:rPr kumimoji="0" lang="he-IL" smtClean="0"/>
              <a:t>לחץ כדי לערוך סגנון כותרת של תבנית בסיס</a:t>
            </a:r>
            <a:endParaRPr kumimoji="0" lang="en-US"/>
          </a:p>
        </p:txBody>
      </p:sp>
      <p:sp>
        <p:nvSpPr>
          <p:cNvPr id="12" name="מציין מיקום טקסט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cxnSp>
        <p:nvCxnSpPr>
          <p:cNvPr id="10" name="מחבר ישר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מחבר ישר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1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3" name="מציין מיקום של תאריך 2"/>
          <p:cNvSpPr>
            <a:spLocks noGrp="1"/>
          </p:cNvSpPr>
          <p:nvPr>
            <p:ph type="dt" sz="half" idx="10"/>
          </p:nvPr>
        </p:nvSpPr>
        <p:spPr/>
        <p:txBody>
          <a:bodyPr/>
          <a:lstStyle/>
          <a:p>
            <a:fld id="{109CB858-D746-4A6D-8455-B7B0B5340D4A}" type="datetimeFigureOut">
              <a:rPr lang="he-IL" smtClean="0"/>
              <a:pPr/>
              <a:t>כ"ו/אב/תשע"ה</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52AAD53-D3CC-4107-81D0-4A662519F29C}" type="slidenum">
              <a:rPr lang="he-IL" smtClean="0"/>
              <a:pPr/>
              <a:t>‹#›</a:t>
            </a:fld>
            <a:endParaRPr lang="he-IL"/>
          </a:p>
        </p:txBody>
      </p:sp>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Tree>
  </p:cSld>
  <p:clrMapOvr>
    <a:masterClrMapping/>
  </p:clrMapOvr>
  <p:transition advClick="0" advTm="1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09CB858-D746-4A6D-8455-B7B0B5340D4A}" type="datetimeFigureOut">
              <a:rPr lang="he-IL" smtClean="0"/>
              <a:pPr/>
              <a:t>כ"ו/אב/תשע"ה</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52AAD53-D3CC-4107-81D0-4A662519F29C}" type="slidenum">
              <a:rPr lang="he-IL" smtClean="0"/>
              <a:pPr/>
              <a:t>‹#›</a:t>
            </a:fld>
            <a:endParaRPr lang="he-IL"/>
          </a:p>
        </p:txBody>
      </p:sp>
    </p:spTree>
  </p:cSld>
  <p:clrMapOvr>
    <a:masterClrMapping/>
  </p:clrMapOvr>
  <p:transition advClick="0" advTm="1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29" name="מציין מיקום תוכן 28"/>
          <p:cNvSpPr>
            <a:spLocks noGrp="1"/>
          </p:cNvSpPr>
          <p:nvPr>
            <p:ph sz="quarter" idx="1"/>
          </p:nvPr>
        </p:nvSpPr>
        <p:spPr>
          <a:xfrm>
            <a:off x="457200" y="457200"/>
            <a:ext cx="6248400" cy="5715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3" name="מציין מיקום טקסט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31" name="כותרת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he-IL" smtClean="0"/>
              <a:t>לחץ כדי לערוך סגנון כותרת של תבנית בסיס</a:t>
            </a:r>
            <a:endParaRPr kumimoji="0" lang="en-US"/>
          </a:p>
        </p:txBody>
      </p:sp>
      <p:sp>
        <p:nvSpPr>
          <p:cNvPr id="8" name="מציין מיקום של תאריך 7"/>
          <p:cNvSpPr>
            <a:spLocks noGrp="1"/>
          </p:cNvSpPr>
          <p:nvPr>
            <p:ph type="dt" sz="half" idx="14"/>
          </p:nvPr>
        </p:nvSpPr>
        <p:spPr/>
        <p:txBody>
          <a:bodyPr/>
          <a:lstStyle/>
          <a:p>
            <a:fld id="{109CB858-D746-4A6D-8455-B7B0B5340D4A}" type="datetimeFigureOut">
              <a:rPr lang="he-IL" smtClean="0"/>
              <a:pPr/>
              <a:t>כ"ו/אב/תשע"ה</a:t>
            </a:fld>
            <a:endParaRPr lang="he-IL"/>
          </a:p>
        </p:txBody>
      </p:sp>
      <p:sp>
        <p:nvSpPr>
          <p:cNvPr id="9" name="מציין מיקום של מספר שקופית 8"/>
          <p:cNvSpPr>
            <a:spLocks noGrp="1"/>
          </p:cNvSpPr>
          <p:nvPr>
            <p:ph type="sldNum" sz="quarter" idx="15"/>
          </p:nvPr>
        </p:nvSpPr>
        <p:spPr/>
        <p:txBody>
          <a:bodyPr/>
          <a:lstStyle/>
          <a:p>
            <a:fld id="{852AAD53-D3CC-4107-81D0-4A662519F29C}" type="slidenum">
              <a:rPr lang="he-IL" smtClean="0"/>
              <a:pPr/>
              <a:t>‹#›</a:t>
            </a:fld>
            <a:endParaRPr lang="he-IL"/>
          </a:p>
        </p:txBody>
      </p:sp>
      <p:sp>
        <p:nvSpPr>
          <p:cNvPr id="10" name="מציין מיקום של כותרת תחתונה 9"/>
          <p:cNvSpPr>
            <a:spLocks noGrp="1"/>
          </p:cNvSpPr>
          <p:nvPr>
            <p:ph type="ftr" sz="quarter" idx="16"/>
          </p:nvPr>
        </p:nvSpPr>
        <p:spPr/>
        <p:txBody>
          <a:bodyPr/>
          <a:lstStyle/>
          <a:p>
            <a:endParaRPr lang="he-IL"/>
          </a:p>
        </p:txBody>
      </p:sp>
    </p:spTree>
  </p:cSld>
  <p:clrMapOvr>
    <a:masterClrMapping/>
  </p:clrMapOvr>
  <p:transition advClick="0" advTm="1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he-IL" smtClean="0"/>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he-IL" smtClean="0"/>
              <a:t>לחץ על הסמל כדי להוסיף תמונה</a:t>
            </a:r>
            <a:endParaRPr kumimoji="0" lang="en-US"/>
          </a:p>
        </p:txBody>
      </p:sp>
      <p:sp>
        <p:nvSpPr>
          <p:cNvPr id="4" name="מציין מיקום טקסט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8" name="מציין מיקום של תאריך 7"/>
          <p:cNvSpPr>
            <a:spLocks noGrp="1"/>
          </p:cNvSpPr>
          <p:nvPr>
            <p:ph type="dt" sz="half" idx="10"/>
          </p:nvPr>
        </p:nvSpPr>
        <p:spPr/>
        <p:txBody>
          <a:bodyPr/>
          <a:lstStyle/>
          <a:p>
            <a:fld id="{109CB858-D746-4A6D-8455-B7B0B5340D4A}" type="datetimeFigureOut">
              <a:rPr lang="he-IL" smtClean="0"/>
              <a:pPr/>
              <a:t>כ"ו/אב/תשע"ה</a:t>
            </a:fld>
            <a:endParaRPr lang="he-IL"/>
          </a:p>
        </p:txBody>
      </p:sp>
      <p:sp>
        <p:nvSpPr>
          <p:cNvPr id="9" name="מציין מיקום של מספר שקופית 8"/>
          <p:cNvSpPr>
            <a:spLocks noGrp="1"/>
          </p:cNvSpPr>
          <p:nvPr>
            <p:ph type="sldNum" sz="quarter" idx="11"/>
          </p:nvPr>
        </p:nvSpPr>
        <p:spPr/>
        <p:txBody>
          <a:bodyPr/>
          <a:lstStyle/>
          <a:p>
            <a:fld id="{852AAD53-D3CC-4107-81D0-4A662519F29C}" type="slidenum">
              <a:rPr lang="he-IL" smtClean="0"/>
              <a:pPr/>
              <a:t>‹#›</a:t>
            </a:fld>
            <a:endParaRPr lang="he-IL"/>
          </a:p>
        </p:txBody>
      </p:sp>
      <p:sp>
        <p:nvSpPr>
          <p:cNvPr id="10" name="מציין מיקום של כותרת תחתונה 9"/>
          <p:cNvSpPr>
            <a:spLocks noGrp="1"/>
          </p:cNvSpPr>
          <p:nvPr>
            <p:ph type="ftr" sz="quarter" idx="12"/>
          </p:nvPr>
        </p:nvSpPr>
        <p:spPr/>
        <p:txBody>
          <a:bodyPr/>
          <a:lstStyle/>
          <a:p>
            <a:endParaRPr lang="he-IL"/>
          </a:p>
        </p:txBody>
      </p:sp>
    </p:spTree>
  </p:cSld>
  <p:clrMapOvr>
    <a:masterClrMapping/>
  </p:clrMapOvr>
  <p:transition advClick="0" advTm="1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מציין מיקום טקסט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24" name="מציין מיקום של תאריך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09CB858-D746-4A6D-8455-B7B0B5340D4A}" type="datetimeFigureOut">
              <a:rPr lang="he-IL" smtClean="0"/>
              <a:pPr/>
              <a:t>כ"ו/אב/תשע"ה</a:t>
            </a:fld>
            <a:endParaRPr lang="he-IL"/>
          </a:p>
        </p:txBody>
      </p:sp>
      <p:sp>
        <p:nvSpPr>
          <p:cNvPr id="10" name="מציין מיקום של כותרת תחתונה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he-IL"/>
          </a:p>
        </p:txBody>
      </p:sp>
      <p:sp>
        <p:nvSpPr>
          <p:cNvPr id="22" name="מציין מיקום של מספר שקופית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52AAD53-D3CC-4107-81D0-4A662519F29C}" type="slidenum">
              <a:rPr lang="he-IL" smtClean="0"/>
              <a:pPr/>
              <a:t>‹#›</a:t>
            </a:fld>
            <a:endParaRPr lang="he-IL"/>
          </a:p>
        </p:txBody>
      </p:sp>
      <p:sp>
        <p:nvSpPr>
          <p:cNvPr id="5" name="מציין מיקום של כותרת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he-IL" smtClean="0"/>
              <a:t>לחץ כדי לערוך סגנון כותרת של תבנית בסיס</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Click="0" advTm="1000">
    <p:fade/>
  </p:transition>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haron\Desktop\יוני 201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28125" r="14126"/>
          <a:stretch>
            <a:fillRect/>
          </a:stretch>
        </p:blipFill>
        <p:spPr bwMode="auto">
          <a:xfrm>
            <a:off x="1655676" y="1811725"/>
            <a:ext cx="6048672" cy="4658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44" y="332656"/>
            <a:ext cx="7931224" cy="678904"/>
          </a:xfrm>
        </p:spPr>
        <p:txBody>
          <a:bodyPr>
            <a:normAutofit fontScale="90000"/>
          </a:bodyPr>
          <a:lstStyle/>
          <a:p>
            <a:pPr algn="ctr"/>
            <a:r>
              <a:rPr lang="he-IL" b="1" dirty="0" smtClean="0">
                <a:latin typeface="Blender" pitchFamily="18" charset="-79"/>
                <a:cs typeface="Blender" pitchFamily="18" charset="-79"/>
              </a:rPr>
              <a:t>גינה קהילתית פלורנטין</a:t>
            </a:r>
            <a:endParaRPr lang="he-IL" b="1" dirty="0">
              <a:latin typeface="Blender" pitchFamily="18" charset="-79"/>
              <a:cs typeface="Blender" pitchFamily="18" charset="-79"/>
            </a:endParaRPr>
          </a:p>
        </p:txBody>
      </p:sp>
      <p:sp>
        <p:nvSpPr>
          <p:cNvPr id="3" name="מלבן 2"/>
          <p:cNvSpPr/>
          <p:nvPr/>
        </p:nvSpPr>
        <p:spPr>
          <a:xfrm>
            <a:off x="2123728" y="980728"/>
            <a:ext cx="5112568" cy="830997"/>
          </a:xfrm>
          <a:prstGeom prst="rect">
            <a:avLst/>
          </a:prstGeom>
        </p:spPr>
        <p:txBody>
          <a:bodyPr wrap="square">
            <a:spAutoFit/>
          </a:bodyPr>
          <a:lstStyle/>
          <a:p>
            <a:pPr algn="ctr"/>
            <a:r>
              <a:rPr lang="he-IL" sz="2400" dirty="0" smtClean="0">
                <a:latin typeface="Blender" pitchFamily="18" charset="-79"/>
                <a:cs typeface="Blender" pitchFamily="18" charset="-79"/>
              </a:rPr>
              <a:t>רח' הרבי </a:t>
            </a:r>
            <a:r>
              <a:rPr lang="he-IL" sz="2400" dirty="0">
                <a:latin typeface="Blender" pitchFamily="18" charset="-79"/>
                <a:cs typeface="Blender" pitchFamily="18" charset="-79"/>
              </a:rPr>
              <a:t>מבכרך 14 </a:t>
            </a:r>
            <a:br>
              <a:rPr lang="he-IL" sz="2400" dirty="0">
                <a:latin typeface="Blender" pitchFamily="18" charset="-79"/>
                <a:cs typeface="Blender" pitchFamily="18" charset="-79"/>
              </a:rPr>
            </a:br>
            <a:r>
              <a:rPr lang="he-IL" sz="2400" dirty="0" smtClean="0">
                <a:latin typeface="Blender" pitchFamily="18" charset="-79"/>
                <a:cs typeface="Blender" pitchFamily="18" charset="-79"/>
              </a:rPr>
              <a:t>ספטמבר 2014 – יוני 2015</a:t>
            </a:r>
            <a:endParaRPr lang="he-IL" sz="2400" dirty="0">
              <a:latin typeface="Blender" pitchFamily="18" charset="-79"/>
              <a:cs typeface="Blender" pitchFamily="18" charset="-79"/>
            </a:endParaRPr>
          </a:p>
        </p:txBody>
      </p:sp>
      <p:pic>
        <p:nvPicPr>
          <p:cNvPr id="1026" name="Picture 2" descr="C:\Users\x2273247\AppData\Local\Microsoft\Windows\Temporary Internet Files\Content.Outlook\ZSGFLVFE\לוגו שכונה מקיימת שקוף - בלי כיתוב.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06824"/>
            <a:ext cx="1633616" cy="14961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1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haron\Desktop\אפריל 2015.jpg"/>
          <p:cNvPicPr>
            <a:picLocks noChangeAspect="1" noChangeArrowheads="1"/>
          </p:cNvPicPr>
          <p:nvPr/>
        </p:nvPicPr>
        <p:blipFill>
          <a:blip r:embed="rId2" cstate="print">
            <a:extLst>
              <a:ext uri="{28A0092B-C50C-407E-A947-70E740481C1C}">
                <a14:useLocalDpi xmlns:a14="http://schemas.microsoft.com/office/drawing/2010/main" val="0"/>
              </a:ext>
            </a:extLst>
          </a:blip>
          <a:srcRect l="1133" r="3389"/>
          <a:stretch>
            <a:fillRect/>
          </a:stretch>
        </p:blipFill>
        <p:spPr bwMode="auto">
          <a:xfrm>
            <a:off x="323528" y="908720"/>
            <a:ext cx="8460432" cy="4467482"/>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itle 1"/>
          <p:cNvSpPr>
            <a:spLocks noGrp="1"/>
          </p:cNvSpPr>
          <p:nvPr>
            <p:ph type="title"/>
          </p:nvPr>
        </p:nvSpPr>
        <p:spPr>
          <a:xfrm>
            <a:off x="6822536" y="5789264"/>
            <a:ext cx="1872208" cy="504056"/>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he-IL" sz="2400" b="1" dirty="0" smtClean="0">
                <a:latin typeface="Blender" pitchFamily="18" charset="-79"/>
                <a:cs typeface="Blender" pitchFamily="18" charset="-79"/>
              </a:rPr>
              <a:t>אפריל 2015</a:t>
            </a:r>
            <a:endParaRPr lang="he-IL" sz="2400" b="1" dirty="0">
              <a:latin typeface="Blender" pitchFamily="18" charset="-79"/>
              <a:cs typeface="Blender" pitchFamily="18" charset="-79"/>
            </a:endParaRPr>
          </a:p>
        </p:txBody>
      </p:sp>
    </p:spTree>
    <p:extLst>
      <p:ext uri="{BB962C8B-B14F-4D97-AF65-F5344CB8AC3E}">
        <p14:creationId xmlns:p14="http://schemas.microsoft.com/office/powerpoint/2010/main" val="3400736329"/>
      </p:ext>
    </p:extLst>
  </p:cSld>
  <p:clrMapOvr>
    <a:masterClrMapping/>
  </p:clrMapOvr>
  <p:transition advClick="0" advTm="1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haron\Desktop\מאי 2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836712"/>
            <a:ext cx="8640976" cy="4257481"/>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itle 1"/>
          <p:cNvSpPr>
            <a:spLocks noGrp="1"/>
          </p:cNvSpPr>
          <p:nvPr>
            <p:ph type="title"/>
          </p:nvPr>
        </p:nvSpPr>
        <p:spPr>
          <a:xfrm>
            <a:off x="6931120" y="5845272"/>
            <a:ext cx="1872208" cy="504056"/>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he-IL" sz="2400" b="1" dirty="0" smtClean="0">
                <a:latin typeface="Blender" pitchFamily="18" charset="-79"/>
                <a:cs typeface="Blender" pitchFamily="18" charset="-79"/>
              </a:rPr>
              <a:t>מאי 2015</a:t>
            </a:r>
            <a:endParaRPr lang="he-IL" sz="2400" b="1" dirty="0">
              <a:latin typeface="Blender" pitchFamily="18" charset="-79"/>
              <a:cs typeface="Blender" pitchFamily="18" charset="-79"/>
            </a:endParaRPr>
          </a:p>
        </p:txBody>
      </p:sp>
    </p:spTree>
    <p:extLst>
      <p:ext uri="{BB962C8B-B14F-4D97-AF65-F5344CB8AC3E}">
        <p14:creationId xmlns:p14="http://schemas.microsoft.com/office/powerpoint/2010/main" val="1118075335"/>
      </p:ext>
    </p:extLst>
  </p:cSld>
  <p:clrMapOvr>
    <a:masterClrMapping/>
  </p:clrMapOvr>
  <p:transition advClick="0" advTm="1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sharon\Desktop\יוני 2015.jpg"/>
          <p:cNvPicPr>
            <a:picLocks noChangeAspect="1" noChangeArrowheads="1"/>
          </p:cNvPicPr>
          <p:nvPr/>
        </p:nvPicPr>
        <p:blipFill>
          <a:blip r:embed="rId3" cstate="print">
            <a:extLst>
              <a:ext uri="{28A0092B-C50C-407E-A947-70E740481C1C}">
                <a14:useLocalDpi xmlns:a14="http://schemas.microsoft.com/office/drawing/2010/main" val="0"/>
              </a:ext>
            </a:extLst>
          </a:blip>
          <a:srcRect r="17523"/>
          <a:stretch>
            <a:fillRect/>
          </a:stretch>
        </p:blipFill>
        <p:spPr bwMode="auto">
          <a:xfrm>
            <a:off x="432112" y="983016"/>
            <a:ext cx="8424936" cy="4543486"/>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itle 1"/>
          <p:cNvSpPr>
            <a:spLocks noGrp="1"/>
          </p:cNvSpPr>
          <p:nvPr>
            <p:ph type="title"/>
          </p:nvPr>
        </p:nvSpPr>
        <p:spPr>
          <a:xfrm>
            <a:off x="6893400" y="5844128"/>
            <a:ext cx="1872208" cy="504056"/>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he-IL" sz="2400" b="1" dirty="0" smtClean="0">
                <a:latin typeface="Blender" pitchFamily="18" charset="-79"/>
                <a:cs typeface="Blender" pitchFamily="18" charset="-79"/>
              </a:rPr>
              <a:t>יוני 2015</a:t>
            </a:r>
            <a:endParaRPr lang="he-IL" sz="2400" b="1" dirty="0">
              <a:latin typeface="Blender" pitchFamily="18" charset="-79"/>
              <a:cs typeface="Blender" pitchFamily="18" charset="-79"/>
            </a:endParaRPr>
          </a:p>
        </p:txBody>
      </p:sp>
    </p:spTree>
    <p:extLst>
      <p:ext uri="{BB962C8B-B14F-4D97-AF65-F5344CB8AC3E}">
        <p14:creationId xmlns:p14="http://schemas.microsoft.com/office/powerpoint/2010/main" val="1917391727"/>
      </p:ext>
    </p:extLst>
  </p:cSld>
  <p:clrMapOvr>
    <a:masterClrMapping/>
  </p:clrMapOvr>
  <p:transition advClick="0" advTm="1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93400" y="5844128"/>
            <a:ext cx="1872208" cy="504056"/>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he-IL" sz="2400" b="1" dirty="0" smtClean="0">
                <a:latin typeface="Blender" pitchFamily="18" charset="-79"/>
                <a:cs typeface="Blender" pitchFamily="18" charset="-79"/>
              </a:rPr>
              <a:t>יולי </a:t>
            </a:r>
            <a:r>
              <a:rPr lang="he-IL" sz="2400" b="1" dirty="0" smtClean="0">
                <a:latin typeface="Blender" pitchFamily="18" charset="-79"/>
                <a:cs typeface="Blender" pitchFamily="18" charset="-79"/>
              </a:rPr>
              <a:t>2015</a:t>
            </a:r>
            <a:endParaRPr lang="he-IL" sz="2400" b="1" dirty="0">
              <a:latin typeface="Blender" pitchFamily="18" charset="-79"/>
              <a:cs typeface="Blender" pitchFamily="18" charset="-79"/>
            </a:endParaRPr>
          </a:p>
        </p:txBody>
      </p:sp>
      <p:pic>
        <p:nvPicPr>
          <p:cNvPr id="1026" name="Picture 2" descr="C:\Users\x2273247\AppData\Local\Microsoft\Windows\Temporary Internet Files\Content.Outlook\ZSGFLVFE\פלורנטין יולי.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73892"/>
            <a:ext cx="8460432" cy="403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023458"/>
      </p:ext>
    </p:extLst>
  </p:cSld>
  <p:clrMapOvr>
    <a:masterClrMapping/>
  </p:clrMapOvr>
  <p:transition advClick="0" advTm="1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r"/>
            <a:r>
              <a:rPr lang="he-IL" sz="4000" dirty="0" smtClean="0">
                <a:latin typeface="Blender" pitchFamily="18" charset="-79"/>
                <a:cs typeface="Blender" pitchFamily="18" charset="-79"/>
              </a:rPr>
              <a:t>הגינה מקום מפגש לשכנים</a:t>
            </a:r>
            <a:endParaRPr lang="he-IL" sz="4000" dirty="0">
              <a:latin typeface="Blender" pitchFamily="18" charset="-79"/>
              <a:cs typeface="Blender" pitchFamily="18" charset="-79"/>
            </a:endParaRPr>
          </a:p>
        </p:txBody>
      </p:sp>
      <p:pic>
        <p:nvPicPr>
          <p:cNvPr id="5" name="Picture 2"/>
          <p:cNvPicPr>
            <a:picLocks noGrp="1" noChangeAspect="1" noChangeArrowheads="1"/>
          </p:cNvPicPr>
          <p:nvPr>
            <p:ph idx="1"/>
          </p:nvPr>
        </p:nvPicPr>
        <p:blipFill>
          <a:blip r:embed="rId2" cstate="print"/>
          <a:stretch>
            <a:fillRect/>
          </a:stretch>
        </p:blipFill>
        <p:spPr bwMode="auto">
          <a:xfrm>
            <a:off x="1506972" y="1524000"/>
            <a:ext cx="6130055" cy="45720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85488375"/>
      </p:ext>
    </p:extLst>
  </p:cSld>
  <p:clrMapOvr>
    <a:masterClrMapping/>
  </p:clrMapOvr>
  <p:transition advClick="0" advTm="1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tretch>
            <a:fillRect/>
          </a:stretch>
        </p:blipFill>
        <p:spPr bwMode="auto">
          <a:xfrm>
            <a:off x="395536" y="332656"/>
            <a:ext cx="4736526" cy="2664296"/>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a:bodyPr>
          <a:lstStyle/>
          <a:p>
            <a:pPr algn="r"/>
            <a:r>
              <a:rPr lang="he-IL" sz="4000" dirty="0" smtClean="0">
                <a:latin typeface="Blender" pitchFamily="18" charset="-79"/>
                <a:cs typeface="Blender" pitchFamily="18" charset="-79"/>
              </a:rPr>
              <a:t>תבואת הגינה</a:t>
            </a:r>
            <a:endParaRPr lang="he-IL" sz="4000" dirty="0">
              <a:latin typeface="Blender" pitchFamily="18" charset="-79"/>
              <a:cs typeface="Blender" pitchFamily="18" charset="-79"/>
            </a:endParaRPr>
          </a:p>
        </p:txBody>
      </p:sp>
      <p:pic>
        <p:nvPicPr>
          <p:cNvPr id="4" name="Picture 2"/>
          <p:cNvPicPr>
            <a:picLocks noChangeAspect="1" noChangeArrowheads="1"/>
          </p:cNvPicPr>
          <p:nvPr/>
        </p:nvPicPr>
        <p:blipFill>
          <a:blip r:embed="rId3" cstate="print"/>
          <a:stretch>
            <a:fillRect/>
          </a:stretch>
        </p:blipFill>
        <p:spPr bwMode="auto">
          <a:xfrm>
            <a:off x="3995936" y="3232400"/>
            <a:ext cx="4224131" cy="3168098"/>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advTm="1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tretch>
            <a:fillRect/>
          </a:stretch>
        </p:blipFill>
        <p:spPr bwMode="auto">
          <a:xfrm>
            <a:off x="616990" y="3867160"/>
            <a:ext cx="3533055" cy="2649791"/>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206400" y="2894112"/>
            <a:ext cx="4092968" cy="822920"/>
          </a:xfrm>
        </p:spPr>
        <p:txBody>
          <a:bodyPr>
            <a:normAutofit/>
          </a:bodyPr>
          <a:lstStyle/>
          <a:p>
            <a:pPr algn="r"/>
            <a:r>
              <a:rPr lang="he-IL" sz="4000" dirty="0" smtClean="0">
                <a:latin typeface="Blender" pitchFamily="18" charset="-79"/>
                <a:cs typeface="Blender" pitchFamily="18" charset="-79"/>
              </a:rPr>
              <a:t>גינת מאכל לתושבים</a:t>
            </a:r>
            <a:endParaRPr lang="he-IL" sz="4000" dirty="0">
              <a:latin typeface="Blender" pitchFamily="18" charset="-79"/>
              <a:cs typeface="Blender" pitchFamily="18" charset="-79"/>
            </a:endParaRPr>
          </a:p>
        </p:txBody>
      </p:sp>
      <p:pic>
        <p:nvPicPr>
          <p:cNvPr id="4" name="Picture 2"/>
          <p:cNvPicPr>
            <a:picLocks noChangeAspect="1" noChangeArrowheads="1"/>
          </p:cNvPicPr>
          <p:nvPr/>
        </p:nvPicPr>
        <p:blipFill>
          <a:blip r:embed="rId3" cstate="print"/>
          <a:stretch>
            <a:fillRect/>
          </a:stretch>
        </p:blipFill>
        <p:spPr bwMode="auto">
          <a:xfrm>
            <a:off x="4298824" y="959736"/>
            <a:ext cx="4528433" cy="2542527"/>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מלבן 2"/>
          <p:cNvSpPr/>
          <p:nvPr/>
        </p:nvSpPr>
        <p:spPr>
          <a:xfrm>
            <a:off x="3920520" y="353204"/>
            <a:ext cx="5107905" cy="707886"/>
          </a:xfrm>
          <a:prstGeom prst="rect">
            <a:avLst/>
          </a:prstGeom>
        </p:spPr>
        <p:txBody>
          <a:bodyPr wrap="square">
            <a:spAutoFit/>
          </a:bodyPr>
          <a:lstStyle/>
          <a:p>
            <a:r>
              <a:rPr lang="he-IL" sz="4000" spc="-100" dirty="0" smtClean="0">
                <a:ln w="3200">
                  <a:solidFill>
                    <a:srgbClr val="444D26">
                      <a:shade val="75000"/>
                      <a:alpha val="25000"/>
                    </a:srgbClr>
                  </a:solidFill>
                  <a:prstDash val="solid"/>
                  <a:round/>
                </a:ln>
                <a:solidFill>
                  <a:srgbClr val="F9F9F9"/>
                </a:solidFill>
                <a:effectLst>
                  <a:innerShdw blurRad="50800" dist="25400" dir="13500000">
                    <a:prstClr val="black">
                      <a:alpha val="70000"/>
                    </a:prstClr>
                  </a:innerShdw>
                </a:effectLst>
                <a:latin typeface="Blender" pitchFamily="18" charset="-79"/>
                <a:ea typeface="+mj-ea"/>
                <a:cs typeface="Blender" pitchFamily="18" charset="-79"/>
              </a:rPr>
              <a:t>סביבה </a:t>
            </a:r>
            <a:r>
              <a:rPr lang="he-IL" sz="4000" spc="-100" dirty="0">
                <a:ln w="3200">
                  <a:solidFill>
                    <a:srgbClr val="444D26">
                      <a:shade val="75000"/>
                      <a:alpha val="25000"/>
                    </a:srgbClr>
                  </a:solidFill>
                  <a:prstDash val="solid"/>
                  <a:round/>
                </a:ln>
                <a:solidFill>
                  <a:srgbClr val="F9F9F9"/>
                </a:solidFill>
                <a:effectLst>
                  <a:innerShdw blurRad="50800" dist="25400" dir="13500000">
                    <a:prstClr val="black">
                      <a:alpha val="70000"/>
                    </a:prstClr>
                  </a:innerShdw>
                </a:effectLst>
                <a:latin typeface="Blender" pitchFamily="18" charset="-79"/>
                <a:ea typeface="+mj-ea"/>
                <a:cs typeface="Blender" pitchFamily="18" charset="-79"/>
              </a:rPr>
              <a:t>אקולוגית מקומית</a:t>
            </a:r>
            <a:endParaRPr lang="he-IL" sz="4000" dirty="0">
              <a:latin typeface="Blender" pitchFamily="18" charset="-79"/>
              <a:cs typeface="Blender" pitchFamily="18" charset="-79"/>
            </a:endParaRPr>
          </a:p>
        </p:txBody>
      </p:sp>
    </p:spTree>
  </p:cSld>
  <p:clrMapOvr>
    <a:masterClrMapping/>
  </p:clrMapOvr>
  <p:transition advClick="0" advTm="1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3808" y="3068960"/>
            <a:ext cx="5623409" cy="923330"/>
          </a:xfrm>
          <a:prstGeom prst="rect">
            <a:avLst/>
          </a:prstGeom>
          <a:noFill/>
        </p:spPr>
        <p:txBody>
          <a:bodyPr wrap="square" rtlCol="1">
            <a:spAutoFit/>
          </a:bodyPr>
          <a:lstStyle/>
          <a:p>
            <a:r>
              <a:rPr lang="he-IL" sz="5400" dirty="0" smtClean="0">
                <a:latin typeface="Blender" pitchFamily="18" charset="-79"/>
                <a:cs typeface="Blender" pitchFamily="18" charset="-79"/>
              </a:rPr>
              <a:t>וזוהי רק ההתחלה...</a:t>
            </a:r>
            <a:endParaRPr lang="he-IL" sz="5400" dirty="0">
              <a:latin typeface="Blender" pitchFamily="18" charset="-79"/>
              <a:cs typeface="Blender" pitchFamily="18" charset="-79"/>
            </a:endParaRPr>
          </a:p>
        </p:txBody>
      </p:sp>
    </p:spTree>
    <p:extLst>
      <p:ext uri="{BB962C8B-B14F-4D97-AF65-F5344CB8AC3E}">
        <p14:creationId xmlns:p14="http://schemas.microsoft.com/office/powerpoint/2010/main" val="1179488511"/>
      </p:ext>
    </p:extLst>
  </p:cSld>
  <p:clrMapOvr>
    <a:masterClrMapping/>
  </p:clrMapOvr>
  <p:transition advClick="0" advTm="1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lnSpc>
                <a:spcPct val="120000"/>
              </a:lnSpc>
              <a:spcBef>
                <a:spcPts val="0"/>
              </a:spcBef>
              <a:spcAft>
                <a:spcPts val="600"/>
              </a:spcAft>
              <a:buNone/>
            </a:pPr>
            <a:r>
              <a:rPr lang="he-IL" sz="2400" dirty="0" smtClean="0">
                <a:latin typeface="Blender" pitchFamily="18" charset="-79"/>
                <a:cs typeface="Blender" pitchFamily="18" charset="-79"/>
              </a:rPr>
              <a:t>הגינה הקהילתית בפלורנטין שהוקמה בשנת 2005 ברחוב אליפלט,  היא הגינה הקהילתית </a:t>
            </a:r>
            <a:r>
              <a:rPr lang="he-IL" sz="2400" dirty="0" err="1" smtClean="0">
                <a:latin typeface="Blender" pitchFamily="18" charset="-79"/>
                <a:cs typeface="Blender" pitchFamily="18" charset="-79"/>
              </a:rPr>
              <a:t>הותיקה</a:t>
            </a:r>
            <a:r>
              <a:rPr lang="he-IL" sz="2400" dirty="0" smtClean="0">
                <a:latin typeface="Blender" pitchFamily="18" charset="-79"/>
                <a:cs typeface="Blender" pitchFamily="18" charset="-79"/>
              </a:rPr>
              <a:t> ביותר בתל אביב-יפו.</a:t>
            </a:r>
          </a:p>
          <a:p>
            <a:pPr marL="0" indent="0">
              <a:lnSpc>
                <a:spcPct val="120000"/>
              </a:lnSpc>
              <a:spcBef>
                <a:spcPts val="0"/>
              </a:spcBef>
              <a:spcAft>
                <a:spcPts val="600"/>
              </a:spcAft>
              <a:buNone/>
            </a:pPr>
            <a:endParaRPr lang="he-IL" sz="1100" dirty="0" smtClean="0">
              <a:latin typeface="Blender" pitchFamily="18" charset="-79"/>
              <a:cs typeface="Blender" pitchFamily="18" charset="-79"/>
            </a:endParaRPr>
          </a:p>
          <a:p>
            <a:pPr marL="0" indent="0">
              <a:lnSpc>
                <a:spcPct val="120000"/>
              </a:lnSpc>
              <a:spcBef>
                <a:spcPts val="0"/>
              </a:spcBef>
              <a:spcAft>
                <a:spcPts val="600"/>
              </a:spcAft>
              <a:buNone/>
            </a:pPr>
            <a:r>
              <a:rPr lang="he-IL" sz="2400" dirty="0" smtClean="0">
                <a:latin typeface="Blender" pitchFamily="18" charset="-79"/>
                <a:cs typeface="Blender" pitchFamily="18" charset="-79"/>
              </a:rPr>
              <a:t>הגינה משמשת כמקום מפגש ויצירת קהילה תומכת לתושבי השכונה, המרכז לבריאות הנפש הסמוך וילדי עמותת מהפך, כולם ביחד מגדלים ירקות, צמחי תבלין וצמחי נוי באחד השטחים הירוקים, המעטים בפלורנטין. </a:t>
            </a:r>
          </a:p>
          <a:p>
            <a:pPr>
              <a:lnSpc>
                <a:spcPct val="120000"/>
              </a:lnSpc>
              <a:spcBef>
                <a:spcPts val="0"/>
              </a:spcBef>
              <a:spcAft>
                <a:spcPts val="600"/>
              </a:spcAft>
              <a:buNone/>
            </a:pPr>
            <a:endParaRPr lang="he-IL" sz="900" dirty="0" smtClean="0">
              <a:latin typeface="Blender" pitchFamily="18" charset="-79"/>
              <a:cs typeface="Blender" pitchFamily="18" charset="-79"/>
            </a:endParaRPr>
          </a:p>
          <a:p>
            <a:pPr marL="0" indent="0">
              <a:lnSpc>
                <a:spcPct val="120000"/>
              </a:lnSpc>
              <a:spcBef>
                <a:spcPts val="0"/>
              </a:spcBef>
              <a:spcAft>
                <a:spcPts val="600"/>
              </a:spcAft>
              <a:buNone/>
            </a:pPr>
            <a:r>
              <a:rPr lang="he-IL" sz="2400" dirty="0" smtClean="0">
                <a:latin typeface="Blender" pitchFamily="18" charset="-79"/>
                <a:cs typeface="Blender" pitchFamily="18" charset="-79"/>
              </a:rPr>
              <a:t>בעקבות בניית בית הספר החדש ברחוב אליפלט, לא ויתרנו על הגינה והעתקנו אותה במאמץ משותף עם הפעילים לרחוב הרבי מבכרך הסמוך בשטח ציבורי ששימש כחניון לא מוסדר. החלפנו את הקרקע, העתקנו חלק מהעצים, עיבדנו את</a:t>
            </a:r>
          </a:p>
          <a:p>
            <a:pPr>
              <a:lnSpc>
                <a:spcPct val="120000"/>
              </a:lnSpc>
              <a:spcBef>
                <a:spcPts val="0"/>
              </a:spcBef>
              <a:spcAft>
                <a:spcPts val="600"/>
              </a:spcAft>
              <a:buNone/>
            </a:pPr>
            <a:r>
              <a:rPr lang="he-IL" sz="2400" dirty="0" smtClean="0">
                <a:latin typeface="Blender" pitchFamily="18" charset="-79"/>
                <a:cs typeface="Blender" pitchFamily="18" charset="-79"/>
              </a:rPr>
              <a:t>השטח ויצאנו לדרך.</a:t>
            </a:r>
          </a:p>
          <a:p>
            <a:pPr>
              <a:lnSpc>
                <a:spcPct val="120000"/>
              </a:lnSpc>
              <a:spcBef>
                <a:spcPts val="0"/>
              </a:spcBef>
              <a:spcAft>
                <a:spcPts val="600"/>
              </a:spcAft>
              <a:buNone/>
            </a:pPr>
            <a:endParaRPr lang="he-IL" sz="1000" dirty="0" smtClean="0">
              <a:latin typeface="Blender" pitchFamily="18" charset="-79"/>
              <a:cs typeface="Blender" pitchFamily="18" charset="-79"/>
            </a:endParaRPr>
          </a:p>
          <a:p>
            <a:pPr marL="0" indent="0">
              <a:lnSpc>
                <a:spcPct val="120000"/>
              </a:lnSpc>
              <a:spcBef>
                <a:spcPts val="0"/>
              </a:spcBef>
              <a:spcAft>
                <a:spcPts val="600"/>
              </a:spcAft>
              <a:buNone/>
            </a:pPr>
            <a:r>
              <a:rPr lang="he-IL" sz="2400" dirty="0" smtClean="0">
                <a:latin typeface="Blender" pitchFamily="18" charset="-79"/>
                <a:cs typeface="Blender" pitchFamily="18" charset="-79"/>
              </a:rPr>
              <a:t>דוד קצין, פעיל ותיק, </a:t>
            </a:r>
            <a:r>
              <a:rPr lang="he-IL" sz="2400" dirty="0">
                <a:latin typeface="Blender" pitchFamily="18" charset="-79"/>
                <a:cs typeface="Blender" pitchFamily="18" charset="-79"/>
              </a:rPr>
              <a:t>צילם מדי חודש מהגג </a:t>
            </a:r>
            <a:r>
              <a:rPr lang="he-IL" sz="2400" dirty="0" smtClean="0">
                <a:latin typeface="Blender" pitchFamily="18" charset="-79"/>
                <a:cs typeface="Blender" pitchFamily="18" charset="-79"/>
              </a:rPr>
              <a:t>הסמוך את התפתחות הגינה המקסימה שנולדה מחדש...</a:t>
            </a:r>
            <a:endParaRPr lang="he-IL" sz="2400" dirty="0">
              <a:latin typeface="Blender" pitchFamily="18" charset="-79"/>
              <a:cs typeface="Blender" pitchFamily="18" charset="-79"/>
            </a:endParaRPr>
          </a:p>
        </p:txBody>
      </p:sp>
      <p:sp>
        <p:nvSpPr>
          <p:cNvPr id="2" name="TextBox 1"/>
          <p:cNvSpPr txBox="1"/>
          <p:nvPr/>
        </p:nvSpPr>
        <p:spPr>
          <a:xfrm>
            <a:off x="4067944" y="836712"/>
            <a:ext cx="4536504" cy="461665"/>
          </a:xfrm>
          <a:prstGeom prst="rect">
            <a:avLst/>
          </a:prstGeom>
          <a:noFill/>
        </p:spPr>
        <p:txBody>
          <a:bodyPr wrap="square" rtlCol="1">
            <a:spAutoFit/>
          </a:bodyPr>
          <a:lstStyle/>
          <a:p>
            <a:r>
              <a:rPr lang="he-IL" sz="2400" dirty="0" smtClean="0">
                <a:latin typeface="Blender" pitchFamily="18" charset="-79"/>
                <a:cs typeface="Blender" pitchFamily="18" charset="-79"/>
              </a:rPr>
              <a:t>כך התפתחה לה גינה קהילתית....</a:t>
            </a:r>
            <a:endParaRPr lang="he-IL" sz="2400" dirty="0">
              <a:latin typeface="Blender" pitchFamily="18" charset="-79"/>
              <a:cs typeface="Blender" pitchFamily="18" charset="-79"/>
            </a:endParaRPr>
          </a:p>
        </p:txBody>
      </p:sp>
    </p:spTree>
    <p:extLst>
      <p:ext uri="{BB962C8B-B14F-4D97-AF65-F5344CB8AC3E}">
        <p14:creationId xmlns:p14="http://schemas.microsoft.com/office/powerpoint/2010/main" val="1308313567"/>
      </p:ext>
    </p:extLst>
  </p:cSld>
  <p:clrMapOvr>
    <a:masterClrMapping/>
  </p:clrMapOvr>
  <p:transition advClick="0" advTm="1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7205" y="5877272"/>
            <a:ext cx="1872208" cy="504056"/>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he-IL" sz="2400" b="1" dirty="0" smtClean="0">
                <a:latin typeface="Blender" pitchFamily="18" charset="-79"/>
                <a:cs typeface="Blender" pitchFamily="18" charset="-79"/>
              </a:rPr>
              <a:t>ספטמבר 2014</a:t>
            </a:r>
            <a:endParaRPr lang="he-IL" sz="2400" b="1" dirty="0">
              <a:latin typeface="Blender" pitchFamily="18" charset="-79"/>
              <a:cs typeface="Blender" pitchFamily="18" charset="-79"/>
            </a:endParaRPr>
          </a:p>
        </p:txBody>
      </p:sp>
      <p:pic>
        <p:nvPicPr>
          <p:cNvPr id="1026" name="Picture 2" descr="C:\Users\sharon\Desktop\ספטמבר 2014.jpg"/>
          <p:cNvPicPr>
            <a:picLocks noChangeAspect="1" noChangeArrowheads="1"/>
          </p:cNvPicPr>
          <p:nvPr/>
        </p:nvPicPr>
        <p:blipFill>
          <a:blip r:embed="rId2" cstate="print">
            <a:extLst>
              <a:ext uri="{28A0092B-C50C-407E-A947-70E740481C1C}">
                <a14:useLocalDpi xmlns:a14="http://schemas.microsoft.com/office/drawing/2010/main" val="0"/>
              </a:ext>
            </a:extLst>
          </a:blip>
          <a:srcRect l="2617" r="2640"/>
          <a:stretch>
            <a:fillRect/>
          </a:stretch>
        </p:blipFill>
        <p:spPr bwMode="auto">
          <a:xfrm>
            <a:off x="581656" y="620570"/>
            <a:ext cx="8094800" cy="5099653"/>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166193365"/>
      </p:ext>
    </p:extLst>
  </p:cSld>
  <p:clrMapOvr>
    <a:masterClrMapping/>
  </p:clrMapOvr>
  <p:transition advClick="0" advTm="1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haron\Desktop\אוקטובר 2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764704"/>
            <a:ext cx="8424936" cy="4519627"/>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itle 1"/>
          <p:cNvSpPr>
            <a:spLocks noGrp="1"/>
          </p:cNvSpPr>
          <p:nvPr>
            <p:ph type="title"/>
          </p:nvPr>
        </p:nvSpPr>
        <p:spPr>
          <a:xfrm>
            <a:off x="6948264" y="5805264"/>
            <a:ext cx="1872208" cy="504056"/>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he-IL" sz="2400" b="1" dirty="0" smtClean="0">
                <a:latin typeface="Blender" pitchFamily="18" charset="-79"/>
                <a:cs typeface="Blender" pitchFamily="18" charset="-79"/>
              </a:rPr>
              <a:t>אוקטובר 2014</a:t>
            </a:r>
            <a:endParaRPr lang="he-IL" sz="2400" b="1" dirty="0">
              <a:latin typeface="Blender" pitchFamily="18" charset="-79"/>
              <a:cs typeface="Blender" pitchFamily="18" charset="-79"/>
            </a:endParaRPr>
          </a:p>
        </p:txBody>
      </p:sp>
    </p:spTree>
    <p:extLst>
      <p:ext uri="{BB962C8B-B14F-4D97-AF65-F5344CB8AC3E}">
        <p14:creationId xmlns:p14="http://schemas.microsoft.com/office/powerpoint/2010/main" val="1876314787"/>
      </p:ext>
    </p:extLst>
  </p:cSld>
  <p:clrMapOvr>
    <a:masterClrMapping/>
  </p:clrMapOvr>
  <p:transition advClick="0" advTm="1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haron\Desktop\נובמבר 2014.jpg"/>
          <p:cNvPicPr>
            <a:picLocks noChangeAspect="1" noChangeArrowheads="1"/>
          </p:cNvPicPr>
          <p:nvPr/>
        </p:nvPicPr>
        <p:blipFill>
          <a:blip r:embed="rId2" cstate="print">
            <a:extLst>
              <a:ext uri="{28A0092B-C50C-407E-A947-70E740481C1C}">
                <a14:useLocalDpi xmlns:a14="http://schemas.microsoft.com/office/drawing/2010/main" val="0"/>
              </a:ext>
            </a:extLst>
          </a:blip>
          <a:srcRect r="4407"/>
          <a:stretch>
            <a:fillRect/>
          </a:stretch>
        </p:blipFill>
        <p:spPr bwMode="auto">
          <a:xfrm>
            <a:off x="453832" y="860105"/>
            <a:ext cx="8424936" cy="4532601"/>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itle 1"/>
          <p:cNvSpPr>
            <a:spLocks noGrp="1"/>
          </p:cNvSpPr>
          <p:nvPr>
            <p:ph type="title"/>
          </p:nvPr>
        </p:nvSpPr>
        <p:spPr>
          <a:xfrm>
            <a:off x="6933408" y="5791552"/>
            <a:ext cx="1872208" cy="504056"/>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he-IL" sz="2400" b="1" dirty="0" smtClean="0">
                <a:latin typeface="Blender" pitchFamily="18" charset="-79"/>
                <a:cs typeface="Blender" pitchFamily="18" charset="-79"/>
              </a:rPr>
              <a:t>נובמבר 2014</a:t>
            </a:r>
            <a:endParaRPr lang="he-IL" sz="2400" b="1" dirty="0">
              <a:latin typeface="Blender" pitchFamily="18" charset="-79"/>
              <a:cs typeface="Blender" pitchFamily="18" charset="-79"/>
            </a:endParaRPr>
          </a:p>
        </p:txBody>
      </p:sp>
    </p:spTree>
    <p:extLst>
      <p:ext uri="{BB962C8B-B14F-4D97-AF65-F5344CB8AC3E}">
        <p14:creationId xmlns:p14="http://schemas.microsoft.com/office/powerpoint/2010/main" val="265204671"/>
      </p:ext>
    </p:extLst>
  </p:cSld>
  <p:clrMapOvr>
    <a:masterClrMapping/>
  </p:clrMapOvr>
  <p:transition advClick="0" advTm="1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haron\Desktop\דצמבר 2014.jpg"/>
          <p:cNvPicPr>
            <a:picLocks noChangeAspect="1" noChangeArrowheads="1"/>
          </p:cNvPicPr>
          <p:nvPr/>
        </p:nvPicPr>
        <p:blipFill>
          <a:blip r:embed="rId2" cstate="print">
            <a:extLst>
              <a:ext uri="{28A0092B-C50C-407E-A947-70E740481C1C}">
                <a14:useLocalDpi xmlns:a14="http://schemas.microsoft.com/office/drawing/2010/main" val="0"/>
              </a:ext>
            </a:extLst>
          </a:blip>
          <a:srcRect r="9346"/>
          <a:stretch>
            <a:fillRect/>
          </a:stretch>
        </p:blipFill>
        <p:spPr bwMode="auto">
          <a:xfrm>
            <a:off x="395536" y="836712"/>
            <a:ext cx="8431871" cy="4263008"/>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itle 1"/>
          <p:cNvSpPr>
            <a:spLocks noGrp="1"/>
          </p:cNvSpPr>
          <p:nvPr>
            <p:ph type="title"/>
          </p:nvPr>
        </p:nvSpPr>
        <p:spPr>
          <a:xfrm>
            <a:off x="6927727" y="5774408"/>
            <a:ext cx="1872208" cy="504056"/>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he-IL" sz="2400" b="1" dirty="0" smtClean="0">
                <a:latin typeface="Blender" pitchFamily="18" charset="-79"/>
                <a:cs typeface="Blender" pitchFamily="18" charset="-79"/>
              </a:rPr>
              <a:t>דצמבר 2014</a:t>
            </a:r>
            <a:endParaRPr lang="he-IL" sz="2400" b="1" dirty="0">
              <a:latin typeface="Blender" pitchFamily="18" charset="-79"/>
              <a:cs typeface="Blender" pitchFamily="18" charset="-79"/>
            </a:endParaRPr>
          </a:p>
        </p:txBody>
      </p:sp>
    </p:spTree>
    <p:extLst>
      <p:ext uri="{BB962C8B-B14F-4D97-AF65-F5344CB8AC3E}">
        <p14:creationId xmlns:p14="http://schemas.microsoft.com/office/powerpoint/2010/main" val="329278406"/>
      </p:ext>
    </p:extLst>
  </p:cSld>
  <p:clrMapOvr>
    <a:masterClrMapping/>
  </p:clrMapOvr>
  <p:transition advClick="0" advTm="1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ron\Desktop\ינואר 2015.jpg"/>
          <p:cNvPicPr>
            <a:picLocks noChangeAspect="1" noChangeArrowheads="1"/>
          </p:cNvPicPr>
          <p:nvPr/>
        </p:nvPicPr>
        <p:blipFill>
          <a:blip r:embed="rId2" cstate="print">
            <a:extLst>
              <a:ext uri="{28A0092B-C50C-407E-A947-70E740481C1C}">
                <a14:useLocalDpi xmlns:a14="http://schemas.microsoft.com/office/drawing/2010/main" val="0"/>
              </a:ext>
            </a:extLst>
          </a:blip>
          <a:srcRect l="1154" r="1632"/>
          <a:stretch>
            <a:fillRect/>
          </a:stretch>
        </p:blipFill>
        <p:spPr bwMode="auto">
          <a:xfrm>
            <a:off x="251520" y="927036"/>
            <a:ext cx="8535816" cy="4185592"/>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itle 1"/>
          <p:cNvSpPr>
            <a:spLocks noGrp="1"/>
          </p:cNvSpPr>
          <p:nvPr>
            <p:ph type="title"/>
          </p:nvPr>
        </p:nvSpPr>
        <p:spPr>
          <a:xfrm>
            <a:off x="6878544" y="5826984"/>
            <a:ext cx="1872208" cy="504056"/>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he-IL" sz="2400" b="1" dirty="0" smtClean="0">
                <a:latin typeface="Blender" pitchFamily="18" charset="-79"/>
                <a:cs typeface="Blender" pitchFamily="18" charset="-79"/>
              </a:rPr>
              <a:t>ינואר 2015</a:t>
            </a:r>
            <a:endParaRPr lang="he-IL" sz="2400" b="1" dirty="0">
              <a:latin typeface="Blender" pitchFamily="18" charset="-79"/>
              <a:cs typeface="Blender" pitchFamily="18" charset="-79"/>
            </a:endParaRPr>
          </a:p>
        </p:txBody>
      </p:sp>
    </p:spTree>
    <p:extLst>
      <p:ext uri="{BB962C8B-B14F-4D97-AF65-F5344CB8AC3E}">
        <p14:creationId xmlns:p14="http://schemas.microsoft.com/office/powerpoint/2010/main" val="4073903703"/>
      </p:ext>
    </p:extLst>
  </p:cSld>
  <p:clrMapOvr>
    <a:masterClrMapping/>
  </p:clrMapOvr>
  <p:transition advClick="0" advTm="1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haron\Desktop\פברואר 2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836712"/>
            <a:ext cx="8407031" cy="4107185"/>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itle 1"/>
          <p:cNvSpPr>
            <a:spLocks noGrp="1"/>
          </p:cNvSpPr>
          <p:nvPr>
            <p:ph type="title"/>
          </p:nvPr>
        </p:nvSpPr>
        <p:spPr>
          <a:xfrm>
            <a:off x="6732240" y="5589240"/>
            <a:ext cx="1872208" cy="504056"/>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he-IL" sz="2400" b="1" dirty="0" smtClean="0">
                <a:latin typeface="Blender" pitchFamily="18" charset="-79"/>
                <a:cs typeface="Blender" pitchFamily="18" charset="-79"/>
              </a:rPr>
              <a:t>פברואר 2015</a:t>
            </a:r>
            <a:endParaRPr lang="he-IL" sz="2400" b="1" dirty="0">
              <a:latin typeface="Blender" pitchFamily="18" charset="-79"/>
              <a:cs typeface="Blender" pitchFamily="18" charset="-79"/>
            </a:endParaRPr>
          </a:p>
        </p:txBody>
      </p:sp>
    </p:spTree>
    <p:extLst>
      <p:ext uri="{BB962C8B-B14F-4D97-AF65-F5344CB8AC3E}">
        <p14:creationId xmlns:p14="http://schemas.microsoft.com/office/powerpoint/2010/main" val="1572749568"/>
      </p:ext>
    </p:extLst>
  </p:cSld>
  <p:clrMapOvr>
    <a:masterClrMapping/>
  </p:clrMapOvr>
  <p:transition advClick="0" advTm="1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haron\Desktop\מרץ 2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908720"/>
            <a:ext cx="8511033" cy="449488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6859112" y="5752688"/>
            <a:ext cx="1872208" cy="504056"/>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he-IL" sz="2400" b="1" dirty="0" smtClean="0">
                <a:latin typeface="Blender" pitchFamily="18" charset="-79"/>
                <a:cs typeface="Blender" pitchFamily="18" charset="-79"/>
              </a:rPr>
              <a:t>מארס 2015</a:t>
            </a:r>
            <a:endParaRPr lang="he-IL" sz="2400" b="1" dirty="0">
              <a:latin typeface="Blender" pitchFamily="18" charset="-79"/>
              <a:cs typeface="Blender" pitchFamily="18" charset="-79"/>
            </a:endParaRPr>
          </a:p>
        </p:txBody>
      </p:sp>
    </p:spTree>
    <p:extLst>
      <p:ext uri="{BB962C8B-B14F-4D97-AF65-F5344CB8AC3E}">
        <p14:creationId xmlns:p14="http://schemas.microsoft.com/office/powerpoint/2010/main" val="2365561802"/>
      </p:ext>
    </p:extLst>
  </p:cSld>
  <p:clrMapOvr>
    <a:masterClrMapping/>
  </p:clrMapOvr>
  <p:transition advClick="0" advTm="1000">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נייר">
  <a:themeElements>
    <a:clrScheme name="נייר">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נייר">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נייר">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_x05ea__x05ea__x0020__x05d0__x05ea__x05e8_ xmlns="79020fcc-8222-4698-a608-d290a91e025b">סביבה</_x05ea__x05ea__x0020__x05d0__x05ea__x05e8_>
    <_x05e1__x05d5__x05d2__x0020__x05e7__x05d5__x05d1__x05e5_ xmlns="79020fcc-8222-4698-a608-d290a91e025b">קובץ להורדה</_x05e1__x05d5__x05d2__x0020__x05e7__x05d5__x05d1__x05e5_>
    <_x05de__x05e1__x05e4__x05d5__x05e8_ xmlns="79020fcc-8222-4698-a608-d290a91e025b" xsi:nil="true"/>
    <_x05e0__x05d5__x05e9__x05d0__x0020__x05d4__x05d8__x05d5__x05e4__x05e1_ xmlns="79020fcc-8222-4698-a608-d290a91e025b" xsi:nil="true"/>
    <b8d02a173fe44bc4954de1b55bc4c32c xmlns="3af57d92-807c-43c5-8d5f-6fd455eb2776">
      <Terms xmlns="http://schemas.microsoft.com/office/infopath/2007/PartnerControls"/>
    </b8d02a173fe44bc4954de1b55bc4c32c>
    <lobby xmlns="79020fcc-8222-4698-a608-d290a91e025b" xsi:nil="true"/>
    <_x05e7__x05d8__x05d2__x05d5__x05e8__x05d9__x05d4__x0020__x05e4__x05e0__x05d9__x05de__x05d9__x05ea_ xmlns="79020fcc-8222-4698-a608-d290a91e025b">
      <Value>ללא</Value>
    </_x05e7__x05d8__x05d2__x05d5__x05e8__x05d9__x05d4__x0020__x05e4__x05e0__x05d9__x05de__x05d9__x05ea_>
    <_x05de__x05e7__x05d5__x05e9__x05e8__x0020__x05dc__x05d6__x05d9__x05de__x05d5__x05df__x0020__x05ea__x05d5__x05e8__x05d9__x05dd_ xmlns="79020fcc-8222-4698-a608-d290a91e025b">לא</_x05de__x05e7__x05d5__x05e9__x05e8__x0020__x05dc__x05d6__x05d9__x05de__x05d5__x05df__x0020__x05ea__x05d5__x05e8__x05d9__x05dd_>
    <_x05de__x05d5__x05e7__x05e9__x05e8__x0020__x05dc__x05de__x05d5__x05e7__x05d3__x0020_106 xmlns="79020fcc-8222-4698-a608-d290a91e025b">לא</_x05de__x05d5__x05e7__x05e9__x05e8__x0020__x05dc__x05de__x05d5__x05e7__x05d3__x0020_106>
    <typeform xmlns="79020fcc-8222-4698-a608-d290a91e025b" xsi:nil="true"/>
    <Link xmlns="79020fcc-8222-4698-a608-d290a91e025b" xsi:nil="true"/>
    <order0 xmlns="79020fcc-8222-4698-a608-d290a91e025b" xsi:nil="true"/>
    <mainPicture xmlns="3af57d92-807c-43c5-8d5f-6fd455eb2776" xsi:nil="true"/>
    <TaxCatchAll xmlns="b7f6c2df-1a62-480b-b8d4-30dcb64bb35b"/>
    <IconOverlay xmlns="http://schemas.microsoft.com/sharepoint/v4" xsi:nil="true"/>
    <TLVSubject xmlns="79020fcc-8222-4698-a608-d290a91e025b">ללא</TLVSubjec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מסמך" ma:contentTypeID="0x010100AA4611DC5F55244C9EF02251ACE26BCE" ma:contentTypeVersion="22" ma:contentTypeDescription="צור מסמך חדש." ma:contentTypeScope="" ma:versionID="267721d9039eb2dcc04b08cc6f73b56c">
  <xsd:schema xmlns:xsd="http://www.w3.org/2001/XMLSchema" xmlns:xs="http://www.w3.org/2001/XMLSchema" xmlns:p="http://schemas.microsoft.com/office/2006/metadata/properties" xmlns:ns2="79020fcc-8222-4698-a608-d290a91e025b" xmlns:ns3="3af57d92-807c-43c5-8d5f-6fd455eb2776" xmlns:ns4="b7f6c2df-1a62-480b-b8d4-30dcb64bb35b" xmlns:ns5="http://schemas.microsoft.com/sharepoint/v4" targetNamespace="http://schemas.microsoft.com/office/2006/metadata/properties" ma:root="true" ma:fieldsID="a5448a5ccd60aa7e5729f402ef01e17b" ns2:_="" ns3:_="" ns4:_="" ns5:_="">
    <xsd:import namespace="79020fcc-8222-4698-a608-d290a91e025b"/>
    <xsd:import namespace="3af57d92-807c-43c5-8d5f-6fd455eb2776"/>
    <xsd:import namespace="b7f6c2df-1a62-480b-b8d4-30dcb64bb35b"/>
    <xsd:import namespace="http://schemas.microsoft.com/sharepoint/v4"/>
    <xsd:element name="properties">
      <xsd:complexType>
        <xsd:sequence>
          <xsd:element name="documentManagement">
            <xsd:complexType>
              <xsd:all>
                <xsd:element ref="ns2:_x05e1__x05d5__x05d2__x0020__x05e7__x05d5__x05d1__x05e5_" minOccurs="0"/>
                <xsd:element ref="ns2:_x05e0__x05d5__x05e9__x05d0__x0020__x05d4__x05d8__x05d5__x05e4__x05e1_" minOccurs="0"/>
                <xsd:element ref="ns2:typeform" minOccurs="0"/>
                <xsd:element ref="ns2:_x05e7__x05d8__x05d2__x05d5__x05e8__x05d9__x05d4__x0020__x05e4__x05e0__x05d9__x05de__x05d9__x05ea_" minOccurs="0"/>
                <xsd:element ref="ns2:_x05de__x05e1__x05e4__x05d5__x05e8_" minOccurs="0"/>
                <xsd:element ref="ns2:_x05ea__x05ea__x0020__x05d0__x05ea__x05e8_" minOccurs="0"/>
                <xsd:element ref="ns2:lobby" minOccurs="0"/>
                <xsd:element ref="ns2:_x05de__x05e7__x05d5__x05e9__x05e8__x0020__x05dc__x05d6__x05d9__x05de__x05d5__x05df__x0020__x05ea__x05d5__x05e8__x05d9__x05dd_" minOccurs="0"/>
                <xsd:element ref="ns2:_x05de__x05d5__x05e7__x05e9__x05e8__x0020__x05dc__x05de__x05d5__x05e7__x05d3__x0020_106" minOccurs="0"/>
                <xsd:element ref="ns3:b8d02a173fe44bc4954de1b55bc4c32c" minOccurs="0"/>
                <xsd:element ref="ns4:TaxCatchAll" minOccurs="0"/>
                <xsd:element ref="ns2:Link" minOccurs="0"/>
                <xsd:element ref="ns3:mainPicture" minOccurs="0"/>
                <xsd:element ref="ns2:mainPicture_PictureText" minOccurs="0"/>
                <xsd:element ref="ns2:mainPicture_ModernView" minOccurs="0"/>
                <xsd:element ref="ns2:order0" minOccurs="0"/>
                <xsd:element ref="ns5:IconOverlay" minOccurs="0"/>
                <xsd:element ref="ns2:TLVSubje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020fcc-8222-4698-a608-d290a91e025b" elementFormDefault="qualified">
    <xsd:import namespace="http://schemas.microsoft.com/office/2006/documentManagement/types"/>
    <xsd:import namespace="http://schemas.microsoft.com/office/infopath/2007/PartnerControls"/>
    <xsd:element name="_x05e1__x05d5__x05d2__x0020__x05e7__x05d5__x05d1__x05e5_" ma:index="2" nillable="true" ma:displayName="סוג קובץ" ma:default="קובץ להורדה" ma:format="Dropdown" ma:internalName="_x05e1__x05d5__x05d2__x0020__x05e7__x05d5__x05d1__x05e5_">
      <xsd:simpleType>
        <xsd:restriction base="dms:Choice">
          <xsd:enumeration value="קובץ להורדה"/>
          <xsd:enumeration value="טופס להורדה"/>
          <xsd:enumeration value="טופס מקוון"/>
          <xsd:enumeration value="מסמך משפטי"/>
        </xsd:restriction>
      </xsd:simpleType>
    </xsd:element>
    <xsd:element name="_x05e0__x05d5__x05e9__x05d0__x0020__x05d4__x05d8__x05d5__x05e4__x05e1_" ma:index="3" nillable="true" ma:displayName="נושא הטופס" ma:format="Dropdown" ma:internalName="_x05e0__x05d5__x05e9__x05d0__x0020__x05d4__x05d8__x05d5__x05e4__x05e1_">
      <xsd:simpleType>
        <xsd:restriction base="dms:Choice">
          <xsd:enumeration value="ללא"/>
          <xsd:enumeration value="ארנונה כללית"/>
          <xsd:enumeration value="השרות הוטרינרי"/>
          <xsd:enumeration value="חניה"/>
          <xsd:enumeration value="מים וביוב"/>
          <xsd:enumeration value="משאבי אנוש"/>
          <xsd:enumeration value="קהילה"/>
          <xsd:enumeration value="רישוי עסקים"/>
          <xsd:enumeration value="שונות"/>
          <xsd:enumeration value="שילוט"/>
          <xsd:enumeration value="תכנון ובנייה"/>
          <xsd:enumeration value="דיגיתל - תעודת תושב"/>
          <xsd:enumeration value="בית אריאלה"/>
          <xsd:enumeration value="סביבה"/>
          <xsd:enumeration value="יוצרים ואמנים"/>
          <xsd:enumeration value="בניין ונכסים"/>
          <xsd:enumeration value="עסקים ירוקים"/>
          <xsd:enumeration value="צילום בעיר"/>
          <xsd:enumeration value="תיאום הנדסי"/>
          <xsd:enumeration value="היטל השבחה"/>
          <xsd:enumeration value="חינוך"/>
          <xsd:enumeration value="רווחה"/>
          <xsd:enumeration value="קהילה"/>
          <xsd:enumeration value="טפסי העברה בנקאית"/>
        </xsd:restriction>
      </xsd:simpleType>
    </xsd:element>
    <xsd:element name="typeform" ma:index="4" nillable="true" ma:displayName="סוג טופס" ma:format="Dropdown" ma:internalName="typeform">
      <xsd:simpleType>
        <xsd:restriction base="dms:Choice">
          <xsd:enumeration value="טופס יחידתי"/>
          <xsd:enumeration value="טופס עירוני"/>
        </xsd:restriction>
      </xsd:simpleType>
    </xsd:element>
    <xsd:element name="_x05e7__x05d8__x05d2__x05d5__x05e8__x05d9__x05d4__x0020__x05e4__x05e0__x05d9__x05de__x05d9__x05ea_" ma:index="5" nillable="true" ma:displayName="קטגוריה" ma:default="ללא" ma:internalName="_x05e7__x05d8__x05d2__x05d5__x05e8__x05d9__x05d4__x0020__x05e4__x05e0__x05d9__x05de__x05d9__x05ea_">
      <xsd:complexType>
        <xsd:complexContent>
          <xsd:extension base="dms:MultiChoice">
            <xsd:sequence>
              <xsd:element name="Value" maxOccurs="unbounded" minOccurs="0" nillable="true">
                <xsd:simpleType>
                  <xsd:restriction base="dms:Choice">
                    <xsd:enumeration value="ללא"/>
                    <xsd:enumeration value="הנחיות ותנאים כלליים לתכנון ולביצוע מבנים"/>
                    <xsd:enumeration value="חוברות מידע והמסלול המהיר"/>
                    <xsd:enumeration value="טפסים לבקשת מידע"/>
                    <xsd:enumeration value="טפסים מקוונים לבקשת מידע"/>
                    <xsd:enumeration value="דוחות ותוצרים"/>
                    <xsd:enumeration value="תמ&quot;א 38"/>
                    <xsd:enumeration value="סיכום מפגשי תיאום עם קבוצות בעלי עניין מפגשי"/>
                    <xsd:enumeration value="מצגות תכנית המתאר"/>
                    <xsd:enumeration value="דוחות חלופות התכנון"/>
                    <xsd:enumeration value="דוחות הערכת חלופות"/>
                    <xsd:enumeration value="מוצגי חובה ורשימת דרישות להגשת בקשה להיתר"/>
                    <xsd:enumeration value="מפרטים להגשת בקשה להיתר בנייה - DWG"/>
                    <xsd:enumeration value="מפרטים והנחיות של מכון הרישוי העירוני"/>
                    <xsd:enumeration value="עיקרי תכנית המתאר"/>
                    <xsd:enumeration value="תצהירים וכתבי התחייבות"/>
                    <xsd:enumeration value="מסמכי עזר נוספים"/>
                    <xsd:enumeration value="צפון מערב 3700"/>
                    <xsd:enumeration value="מסמכי התכנית המופקדת (הוראות ותשריטים)"/>
                    <xsd:enumeration value="שלב הפקדת התכנית"/>
                    <xsd:enumeration value="מסמכי שלב איסוף הנתונים"/>
                    <xsd:enumeration value="סביבה - ניטור ודוחות"/>
                    <xsd:enumeration value="מצגות ממפגשי שיתוף ציבור"/>
                    <xsd:enumeration value="חזון העיר"/>
                    <xsd:enumeration value="פרופיל העיר"/>
                    <xsd:enumeration value="תכנית השימור - מידע נוסף"/>
                    <xsd:enumeration value="רישום יסודי"/>
                    <xsd:enumeration value="רישום לעל יסודי"/>
                    <xsd:enumeration value="רישום גני ילדים"/>
                    <xsd:enumeration value="חלק א' - מחקר"/>
                    <xsd:enumeration value="חלק ב' - תכנון מוצע"/>
                    <xsd:enumeration value="מסמכי מדיניות- רמת אביב"/>
                    <xsd:enumeration value="מסמכי מדיניות- רמת אביב- נלווים"/>
                    <xsd:enumeration value="תכנית שימור- קטלוג"/>
                    <xsd:enumeration value="תכנית רובע 3 ו4"/>
                    <xsd:enumeration value="תיעוד מתחמי רמת אביב ב'"/>
                    <xsd:enumeration value="תכנית המתאר המאושרת"/>
                    <xsd:enumeration value="הסעות"/>
                    <xsd:enumeration value="פרסים עירוניים"/>
                    <xsd:enumeration value="תהליך רישוי ושיפוץ מבנים לשימור"/>
                    <xsd:enumeration value="תו ירוק"/>
                    <xsd:enumeration value="סקרי עצים"/>
                    <xsd:enumeration value="מכתבי מבקרת העירייה"/>
                    <xsd:enumeration value="מדריך הרחובות"/>
                    <xsd:enumeration value="היטל השבחה"/>
                  </xsd:restriction>
                </xsd:simpleType>
              </xsd:element>
            </xsd:sequence>
          </xsd:extension>
        </xsd:complexContent>
      </xsd:complexType>
    </xsd:element>
    <xsd:element name="_x05de__x05e1__x05e4__x05d5__x05e8_" ma:index="6" nillable="true" ma:displayName="מספור" ma:internalName="_x05de__x05e1__x05e4__x05d5__x05e8_">
      <xsd:simpleType>
        <xsd:restriction base="dms:Number"/>
      </xsd:simpleType>
    </xsd:element>
    <xsd:element name="_x05ea__x05ea__x0020__x05d0__x05ea__x05e8_" ma:index="7" nillable="true" ma:displayName="תת אתר" ma:default="תושבים" ma:format="Dropdown" ma:internalName="_x05ea__x05ea__x0020__x05d0__x05ea__x05e8_">
      <xsd:simpleType>
        <xsd:restriction base="dms:Choice">
          <xsd:enumeration value="תושבים"/>
          <xsd:enumeration value="תנועה וחניה"/>
          <xsd:enumeration value="ארנונה ומים"/>
          <xsd:enumeration value="חינוך"/>
          <xsd:enumeration value="בריאות ורווחה"/>
          <xsd:enumeration value="קהילה וספורט"/>
          <xsd:enumeration value="רישוי ופיקוח"/>
          <xsd:enumeration value="תכנון ופיתוח"/>
          <xsd:enumeration value="סביבה"/>
          <xsd:enumeration value="בניין ונכסים"/>
          <xsd:enumeration value="דיגיתל"/>
          <xsd:enumeration value="העיר והעירייה"/>
          <xsd:enumeration value="מה קורה בעיר"/>
          <xsd:enumeration value="שקיפות ושיתוף ציבור"/>
          <xsd:enumeration value="יוצרים ואמנים בעיר"/>
          <xsd:enumeration value="שילוט ופרסום"/>
          <xsd:enumeration value="רישוי וקידום עסקים"/>
          <xsd:enumeration value="השכרת מתחמים"/>
          <xsd:enumeration value="חירום וביטחון"/>
        </xsd:restriction>
      </xsd:simpleType>
    </xsd:element>
    <xsd:element name="lobby" ma:index="9" nillable="true" ma:displayName="רמה 1" ma:format="Dropdown" ma:internalName="lobby">
      <xsd:simpleType>
        <xsd:restriction base="dms:Choice">
          <xsd:enumeration value="תושבים"/>
          <xsd:enumeration value="עסקים"/>
          <xsd:enumeration value="מה קורה בעיר"/>
          <xsd:enumeration value="פוטר"/>
        </xsd:restriction>
      </xsd:simpleType>
    </xsd:element>
    <xsd:element name="_x05de__x05e7__x05d5__x05e9__x05e8__x0020__x05dc__x05d6__x05d9__x05de__x05d5__x05df__x0020__x05ea__x05d5__x05e8__x05d9__x05dd_" ma:index="10" nillable="true" ma:displayName="מקושר לזימון תורים" ma:default="לא" ma:format="Dropdown" ma:internalName="_x05de__x05e7__x05d5__x05e9__x05e8__x0020__x05dc__x05d6__x05d9__x05de__x05d5__x05df__x0020__x05ea__x05d5__x05e8__x05d9__x05dd_">
      <xsd:simpleType>
        <xsd:restriction base="dms:Choice">
          <xsd:enumeration value="לא"/>
          <xsd:enumeration value="כן"/>
        </xsd:restriction>
      </xsd:simpleType>
    </xsd:element>
    <xsd:element name="_x05de__x05d5__x05e7__x05e9__x05e8__x0020__x05dc__x05de__x05d5__x05e7__x05d3__x0020_106" ma:index="11" nillable="true" ma:displayName="מקושר למוקד 106" ma:default="לא" ma:format="Dropdown" ma:internalName="_x05de__x05d5__x05e7__x05e9__x05e8__x0020__x05dc__x05de__x05d5__x05e7__x05d3__x0020_106">
      <xsd:simpleType>
        <xsd:restriction base="dms:Choice">
          <xsd:enumeration value="לא"/>
          <xsd:enumeration value="כן"/>
        </xsd:restriction>
      </xsd:simpleType>
    </xsd:element>
    <xsd:element name="Link" ma:index="20" nillable="true" ma:displayName="נספח" ma:internalName="Link" ma:readOnly="false">
      <xsd:simpleType>
        <xsd:restriction base="dms:Unknown"/>
      </xsd:simpleType>
    </xsd:element>
    <xsd:element name="mainPicture_PictureText" ma:index="22" nillable="true" ma:displayName="mainPicture_PictureText" ma:internalName="mainPicture_PictureText" ma:readOnly="true">
      <xsd:simpleType>
        <xsd:restriction base="dms:Note">
          <xsd:maxLength value="255"/>
        </xsd:restriction>
      </xsd:simpleType>
    </xsd:element>
    <xsd:element name="mainPicture_ModernView" ma:index="23" nillable="true" ma:displayName="mainPicture_ModernView" ma:format="Image" ma:internalName="mainPicture_ModernView"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order0" ma:index="24" nillable="true" ma:displayName="סדר" ma:internalName="order0" ma:percentage="FALSE">
      <xsd:simpleType>
        <xsd:restriction base="dms:Number"/>
      </xsd:simpleType>
    </xsd:element>
    <xsd:element name="TLVSubject" ma:index="26" nillable="true" ma:displayName="TLVSubject" ma:default="ללא" ma:format="Dropdown" ma:internalName="TLVSubject">
      <xsd:simpleType>
        <xsd:restriction base="dms:Choice">
          <xsd:enumeration value="ללא"/>
          <xsd:enumeration value="ארנונה כללית"/>
          <xsd:enumeration value="השרות הוטרינרי"/>
          <xsd:enumeration value="חניה"/>
          <xsd:enumeration value="מים וביוב"/>
          <xsd:enumeration value="משאבי אנוש"/>
          <xsd:enumeration value="קהילה"/>
          <xsd:enumeration value="רישוי עסקים"/>
          <xsd:enumeration value="שונות"/>
          <xsd:enumeration value="שילוט"/>
          <xsd:enumeration value="תכנון ובנייה"/>
          <xsd:enumeration value="דיגיתל - תעודת תושב"/>
          <xsd:enumeration value="בית אריאלה"/>
          <xsd:enumeration value="סביבה"/>
          <xsd:enumeration value="יוצרים ואמנים"/>
          <xsd:enumeration value="בניין ונכסים"/>
          <xsd:enumeration value="עסקים ירוקים"/>
          <xsd:enumeration value="צילום בעיר"/>
          <xsd:enumeration value="תיאום הנדסי"/>
          <xsd:enumeration value="היטל השבחה"/>
          <xsd:enumeration value="חינוך"/>
          <xsd:enumeration value="רווחה"/>
        </xsd:restriction>
      </xsd:simpleType>
    </xsd:element>
  </xsd:schema>
  <xsd:schema xmlns:xsd="http://www.w3.org/2001/XMLSchema" xmlns:xs="http://www.w3.org/2001/XMLSchema" xmlns:dms="http://schemas.microsoft.com/office/2006/documentManagement/types" xmlns:pc="http://schemas.microsoft.com/office/infopath/2007/PartnerControls" targetNamespace="3af57d92-807c-43c5-8d5f-6fd455eb2776" elementFormDefault="qualified">
    <xsd:import namespace="http://schemas.microsoft.com/office/2006/documentManagement/types"/>
    <xsd:import namespace="http://schemas.microsoft.com/office/infopath/2007/PartnerControls"/>
    <xsd:element name="b8d02a173fe44bc4954de1b55bc4c32c" ma:index="14" nillable="true" ma:taxonomy="true" ma:internalName="b8d02a173fe44bc4954de1b55bc4c32c" ma:taxonomyFieldName="OrganizationalStructure" ma:displayName="מבנה ארגוני" ma:readOnly="false" ma:default="" ma:fieldId="{b8d02a17-3fe4-4bc4-954d-e1b55bc4c32c}" ma:sspId="7c913183-e302-4778-810d-fdd37843fd83" ma:termSetId="3ef8c5fc-aafb-4259-9145-bf3175864487" ma:anchorId="00000000-0000-0000-0000-000000000000" ma:open="false" ma:isKeyword="false">
      <xsd:complexType>
        <xsd:sequence>
          <xsd:element ref="pc:Terms" minOccurs="0" maxOccurs="1"/>
        </xsd:sequence>
      </xsd:complexType>
    </xsd:element>
    <xsd:element name="mainPicture" ma:index="21" nillable="true" ma:displayName="תמונה ראשית" ma:internalName="mainPictur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f6c2df-1a62-480b-b8d4-30dcb64bb35b"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c743ad8-d42d-4144-8190-73ab65e93c2a}" ma:internalName="TaxCatchAll" ma:showField="CatchAllData" ma:web="3af57d92-807c-43c5-8d5f-6fd455eb277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סוג תוכן"/>
        <xsd:element ref="dc:title" minOccurs="0" maxOccurs="1" ma:index="1"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421DB3-1470-4295-AFEB-7E59A892D2BD}"/>
</file>

<file path=customXml/itemProps2.xml><?xml version="1.0" encoding="utf-8"?>
<ds:datastoreItem xmlns:ds="http://schemas.openxmlformats.org/officeDocument/2006/customXml" ds:itemID="{521161E0-02D6-4ABD-A6C3-3E15C974474B}"/>
</file>

<file path=customXml/itemProps3.xml><?xml version="1.0" encoding="utf-8"?>
<ds:datastoreItem xmlns:ds="http://schemas.openxmlformats.org/officeDocument/2006/customXml" ds:itemID="{17463EBE-097D-47D9-B9CB-D8B3D9CDE15F}"/>
</file>

<file path=docProps/app.xml><?xml version="1.0" encoding="utf-8"?>
<Properties xmlns="http://schemas.openxmlformats.org/officeDocument/2006/extended-properties" xmlns:vt="http://schemas.openxmlformats.org/officeDocument/2006/docPropsVTypes">
  <Template>Paper</Template>
  <TotalTime>215</TotalTime>
  <Words>166</Words>
  <Application>Microsoft Office PowerPoint</Application>
  <PresentationFormat>‫הצגה על המסך (4:3)</PresentationFormat>
  <Paragraphs>29</Paragraphs>
  <Slides>17</Slides>
  <Notes>2</Notes>
  <HiddenSlides>0</HiddenSlides>
  <MMClips>0</MMClips>
  <ScaleCrop>false</ScaleCrop>
  <HeadingPairs>
    <vt:vector size="4" baseType="variant">
      <vt:variant>
        <vt:lpstr>ערכת נושא</vt:lpstr>
      </vt:variant>
      <vt:variant>
        <vt:i4>1</vt:i4>
      </vt:variant>
      <vt:variant>
        <vt:lpstr>כותרות שקופיות</vt:lpstr>
      </vt:variant>
      <vt:variant>
        <vt:i4>17</vt:i4>
      </vt:variant>
    </vt:vector>
  </HeadingPairs>
  <TitlesOfParts>
    <vt:vector size="18" baseType="lpstr">
      <vt:lpstr>נייר</vt:lpstr>
      <vt:lpstr>גינה קהילתית פלורנטין</vt:lpstr>
      <vt:lpstr>מצגת של PowerPoint</vt:lpstr>
      <vt:lpstr>ספטמבר 2014</vt:lpstr>
      <vt:lpstr>אוקטובר 2014</vt:lpstr>
      <vt:lpstr>נובמבר 2014</vt:lpstr>
      <vt:lpstr>דצמבר 2014</vt:lpstr>
      <vt:lpstr>ינואר 2015</vt:lpstr>
      <vt:lpstr>פברואר 2015</vt:lpstr>
      <vt:lpstr>מארס 2015</vt:lpstr>
      <vt:lpstr>אפריל 2015</vt:lpstr>
      <vt:lpstr>מאי 2015</vt:lpstr>
      <vt:lpstr>יוני 2015</vt:lpstr>
      <vt:lpstr>יולי 2015</vt:lpstr>
      <vt:lpstr>הגינה מקום מפגש לשכנים</vt:lpstr>
      <vt:lpstr>תבואת הגינה</vt:lpstr>
      <vt:lpstr>גינת מאכל לתושבים</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איך מתפתחת גינה - גינה קהילתית פלורנטין</dc:title>
  <dc:creator>sharon</dc:creator>
  <cp:lastModifiedBy>עינת גפן-סגל - אחראית חינוך והסברה</cp:lastModifiedBy>
  <cp:revision>30</cp:revision>
  <dcterms:created xsi:type="dcterms:W3CDTF">2015-06-30T04:36:38Z</dcterms:created>
  <dcterms:modified xsi:type="dcterms:W3CDTF">2015-08-11T08:08:35Z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0x010100AA4611DC5F55244C9EF02251ACE26BCE</vt:lpwstr>
  </property>
</Properties>
</file>